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5"/>
  </p:notesMasterIdLst>
  <p:handoutMasterIdLst>
    <p:handoutMasterId r:id="rId56"/>
  </p:handoutMasterIdLst>
  <p:sldIdLst>
    <p:sldId id="409" r:id="rId2"/>
    <p:sldId id="446" r:id="rId3"/>
    <p:sldId id="428" r:id="rId4"/>
    <p:sldId id="410" r:id="rId5"/>
    <p:sldId id="440" r:id="rId6"/>
    <p:sldId id="411" r:id="rId7"/>
    <p:sldId id="385" r:id="rId8"/>
    <p:sldId id="368" r:id="rId9"/>
    <p:sldId id="443" r:id="rId10"/>
    <p:sldId id="444" r:id="rId11"/>
    <p:sldId id="445" r:id="rId12"/>
    <p:sldId id="379" r:id="rId13"/>
    <p:sldId id="441" r:id="rId14"/>
    <p:sldId id="369" r:id="rId15"/>
    <p:sldId id="381" r:id="rId16"/>
    <p:sldId id="372" r:id="rId17"/>
    <p:sldId id="393" r:id="rId18"/>
    <p:sldId id="431" r:id="rId19"/>
    <p:sldId id="433" r:id="rId20"/>
    <p:sldId id="435" r:id="rId21"/>
    <p:sldId id="382" r:id="rId22"/>
    <p:sldId id="384" r:id="rId23"/>
    <p:sldId id="386" r:id="rId24"/>
    <p:sldId id="390" r:id="rId25"/>
    <p:sldId id="391" r:id="rId26"/>
    <p:sldId id="392" r:id="rId27"/>
    <p:sldId id="388" r:id="rId28"/>
    <p:sldId id="425" r:id="rId29"/>
    <p:sldId id="426" r:id="rId30"/>
    <p:sldId id="447" r:id="rId31"/>
    <p:sldId id="395" r:id="rId32"/>
    <p:sldId id="397" r:id="rId33"/>
    <p:sldId id="402" r:id="rId34"/>
    <p:sldId id="403" r:id="rId35"/>
    <p:sldId id="398" r:id="rId36"/>
    <p:sldId id="404" r:id="rId37"/>
    <p:sldId id="405" r:id="rId38"/>
    <p:sldId id="406" r:id="rId39"/>
    <p:sldId id="407" r:id="rId40"/>
    <p:sldId id="414" r:id="rId41"/>
    <p:sldId id="417" r:id="rId42"/>
    <p:sldId id="416" r:id="rId43"/>
    <p:sldId id="418" r:id="rId44"/>
    <p:sldId id="419" r:id="rId45"/>
    <p:sldId id="420" r:id="rId46"/>
    <p:sldId id="421" r:id="rId47"/>
    <p:sldId id="422" r:id="rId48"/>
    <p:sldId id="423" r:id="rId49"/>
    <p:sldId id="436" r:id="rId50"/>
    <p:sldId id="427" r:id="rId51"/>
    <p:sldId id="437" r:id="rId52"/>
    <p:sldId id="438" r:id="rId53"/>
    <p:sldId id="38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A20000"/>
    <a:srgbClr val="9A0000"/>
    <a:srgbClr val="B00000"/>
    <a:srgbClr val="FFCE33"/>
    <a:srgbClr val="FFD44B"/>
    <a:srgbClr val="FFE389"/>
    <a:srgbClr val="AC8300"/>
    <a:srgbClr val="B08600"/>
    <a:srgbClr val="CBD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067" autoAdjust="0"/>
  </p:normalViewPr>
  <p:slideViewPr>
    <p:cSldViewPr snapToGrid="0">
      <p:cViewPr>
        <p:scale>
          <a:sx n="103" d="100"/>
          <a:sy n="103" d="100"/>
        </p:scale>
        <p:origin x="-1800" y="-176"/>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05555555555556"/>
          <c:y val="0.039426523297491"/>
          <c:w val="0.938888888888889"/>
          <c:h val="0.106465683681277"/>
        </c:manualLayout>
      </c:layout>
      <c:lineChart>
        <c:grouping val="standard"/>
        <c:varyColors val="0"/>
        <c:ser>
          <c:idx val="0"/>
          <c:order val="0"/>
          <c:tx>
            <c:v>Serie</c:v>
          </c:tx>
          <c:spPr>
            <a:ln w="57150"/>
          </c:spPr>
          <c:marker>
            <c:spPr>
              <a:ln w="57150"/>
            </c:spPr>
          </c:marker>
          <c:cat>
            <c:numRef>
              <c:f>Hoja1!$B$2:$B$10</c:f>
              <c:numCache>
                <c:formatCode>dd/mm/yy;@</c:formatCode>
                <c:ptCount val="9"/>
                <c:pt idx="0">
                  <c:v>36906.0</c:v>
                </c:pt>
                <c:pt idx="1">
                  <c:v>36965.0</c:v>
                </c:pt>
                <c:pt idx="2">
                  <c:v>37149.0</c:v>
                </c:pt>
                <c:pt idx="3">
                  <c:v>37453.0</c:v>
                </c:pt>
                <c:pt idx="4">
                  <c:v>38276.0</c:v>
                </c:pt>
                <c:pt idx="5">
                  <c:v>39097.0</c:v>
                </c:pt>
                <c:pt idx="6">
                  <c:v>39460.0</c:v>
                </c:pt>
                <c:pt idx="7">
                  <c:v>40548.0</c:v>
                </c:pt>
                <c:pt idx="8">
                  <c:v>41821.0</c:v>
                </c:pt>
              </c:numCache>
            </c:numRef>
          </c:cat>
          <c:val>
            <c:numRef>
              <c:f>Hoja1!$C$2:$C$10</c:f>
              <c:numCache>
                <c:formatCode>General</c:formatCode>
                <c:ptCount val="9"/>
                <c:pt idx="0">
                  <c:v>1.0</c:v>
                </c:pt>
                <c:pt idx="1">
                  <c:v>1.0</c:v>
                </c:pt>
                <c:pt idx="2">
                  <c:v>1.0</c:v>
                </c:pt>
                <c:pt idx="3">
                  <c:v>1.0</c:v>
                </c:pt>
                <c:pt idx="4">
                  <c:v>1.0</c:v>
                </c:pt>
                <c:pt idx="5">
                  <c:v>1.0</c:v>
                </c:pt>
                <c:pt idx="6">
                  <c:v>1.0</c:v>
                </c:pt>
                <c:pt idx="7">
                  <c:v>1.0</c:v>
                </c:pt>
                <c:pt idx="8">
                  <c:v>1.0</c:v>
                </c:pt>
              </c:numCache>
            </c:numRef>
          </c:val>
          <c:smooth val="0"/>
        </c:ser>
        <c:dLbls>
          <c:showLegendKey val="0"/>
          <c:showVal val="0"/>
          <c:showCatName val="0"/>
          <c:showSerName val="0"/>
          <c:showPercent val="0"/>
          <c:showBubbleSize val="0"/>
        </c:dLbls>
        <c:marker val="1"/>
        <c:smooth val="0"/>
        <c:axId val="2115993880"/>
        <c:axId val="2115006552"/>
      </c:lineChart>
      <c:dateAx>
        <c:axId val="2115993880"/>
        <c:scaling>
          <c:orientation val="minMax"/>
          <c:max val="42005.0"/>
        </c:scaling>
        <c:delete val="0"/>
        <c:axPos val="b"/>
        <c:numFmt formatCode="mmmm&quot; - &quot;yyyy;@" sourceLinked="0"/>
        <c:majorTickMark val="none"/>
        <c:minorTickMark val="none"/>
        <c:tickLblPos val="nextTo"/>
        <c:spPr>
          <a:ln>
            <a:solidFill>
              <a:schemeClr val="accent2"/>
            </a:solidFill>
          </a:ln>
        </c:spPr>
        <c:txPr>
          <a:bodyPr/>
          <a:lstStyle/>
          <a:p>
            <a:pPr>
              <a:defRPr sz="1600">
                <a:solidFill>
                  <a:schemeClr val="accent2"/>
                </a:solidFill>
              </a:defRPr>
            </a:pPr>
            <a:endParaRPr lang="en-US"/>
          </a:p>
        </c:txPr>
        <c:crossAx val="2115006552"/>
        <c:crosses val="autoZero"/>
        <c:auto val="0"/>
        <c:lblOffset val="100"/>
        <c:baseTimeUnit val="months"/>
      </c:dateAx>
      <c:valAx>
        <c:axId val="2115006552"/>
        <c:scaling>
          <c:orientation val="minMax"/>
        </c:scaling>
        <c:delete val="1"/>
        <c:axPos val="l"/>
        <c:numFmt formatCode="General" sourceLinked="1"/>
        <c:majorTickMark val="none"/>
        <c:minorTickMark val="none"/>
        <c:tickLblPos val="nextTo"/>
        <c:crossAx val="2115993880"/>
        <c:crosses val="autoZero"/>
        <c:crossBetween val="between"/>
      </c:valAx>
      <c:spPr>
        <a:ln w="76200"/>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25.0</c:v>
                </c:pt>
                <c:pt idx="1">
                  <c:v>30.0</c:v>
                </c:pt>
                <c:pt idx="2">
                  <c:v>35.0</c:v>
                </c:pt>
                <c:pt idx="3">
                  <c:v>36.0</c:v>
                </c:pt>
                <c:pt idx="4">
                  <c:v>35.0</c:v>
                </c:pt>
                <c:pt idx="5">
                  <c:v>30.0</c:v>
                </c:pt>
                <c:pt idx="6">
                  <c:v>27.0</c:v>
                </c:pt>
                <c:pt idx="7">
                  <c:v>24.0</c:v>
                </c:pt>
                <c:pt idx="8">
                  <c:v>20.0</c:v>
                </c:pt>
                <c:pt idx="9">
                  <c:v>15.0</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2.0</c:v>
                </c:pt>
                <c:pt idx="1">
                  <c:v>1.0</c:v>
                </c:pt>
                <c:pt idx="2">
                  <c:v>2.0</c:v>
                </c:pt>
                <c:pt idx="3">
                  <c:v>2.0</c:v>
                </c:pt>
                <c:pt idx="4">
                  <c:v>3.0</c:v>
                </c:pt>
                <c:pt idx="5">
                  <c:v>2.0</c:v>
                </c:pt>
                <c:pt idx="6">
                  <c:v>4.0</c:v>
                </c:pt>
                <c:pt idx="7">
                  <c:v>5.0</c:v>
                </c:pt>
                <c:pt idx="8">
                  <c:v>6.0</c:v>
                </c:pt>
                <c:pt idx="9">
                  <c:v>8.0</c:v>
                </c:pt>
              </c:numCache>
            </c:numRef>
          </c:val>
          <c:smooth val="0"/>
        </c:ser>
        <c:dLbls>
          <c:showLegendKey val="0"/>
          <c:showVal val="0"/>
          <c:showCatName val="0"/>
          <c:showSerName val="0"/>
          <c:showPercent val="0"/>
          <c:showBubbleSize val="0"/>
        </c:dLbls>
        <c:marker val="1"/>
        <c:smooth val="0"/>
        <c:axId val="2115763672"/>
        <c:axId val="2115771192"/>
      </c:lineChart>
      <c:catAx>
        <c:axId val="2115763672"/>
        <c:scaling>
          <c:orientation val="minMax"/>
        </c:scaling>
        <c:delete val="0"/>
        <c:axPos val="b"/>
        <c:title>
          <c:tx>
            <c:rich>
              <a:bodyPr/>
              <a:lstStyle/>
              <a:p>
                <a:pPr>
                  <a:defRPr b="1"/>
                </a:pPr>
                <a:r>
                  <a:rPr lang="es-PE" b="1"/>
                  <a:t>Time</a:t>
                </a:r>
              </a:p>
            </c:rich>
          </c:tx>
          <c:overlay val="0"/>
        </c:title>
        <c:numFmt formatCode="General" sourceLinked="1"/>
        <c:majorTickMark val="none"/>
        <c:minorTickMark val="none"/>
        <c:tickLblPos val="none"/>
        <c:spPr>
          <a:ln w="38100">
            <a:solidFill>
              <a:schemeClr val="accent2"/>
            </a:solidFill>
          </a:ln>
        </c:spPr>
        <c:crossAx val="2115771192"/>
        <c:crosses val="autoZero"/>
        <c:auto val="1"/>
        <c:lblAlgn val="ctr"/>
        <c:lblOffset val="100"/>
        <c:noMultiLvlLbl val="0"/>
      </c:catAx>
      <c:valAx>
        <c:axId val="2115771192"/>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n-US"/>
          </a:p>
        </c:txPr>
        <c:crossAx val="2115763672"/>
        <c:crosses val="autoZero"/>
        <c:crossBetween val="between"/>
      </c:valAx>
    </c:plotArea>
    <c:legend>
      <c:legendPos val="r"/>
      <c:layout>
        <c:manualLayout>
          <c:xMode val="edge"/>
          <c:yMode val="edge"/>
          <c:x val="0.636219227362886"/>
          <c:y val="0.0281145652169396"/>
          <c:w val="0.330108218598695"/>
          <c:h val="0.170783542470541"/>
        </c:manualLayout>
      </c:layout>
      <c:overlay val="1"/>
      <c:txPr>
        <a:bodyPr/>
        <a:lstStyle/>
        <a:p>
          <a:pPr>
            <a:defRPr sz="1800" b="1"/>
          </a:pPr>
          <a:endParaRPr lang="en-US"/>
        </a:p>
      </c:txPr>
    </c:legend>
    <c:plotVisOnly val="1"/>
    <c:dispBlanksAs val="gap"/>
    <c:showDLblsOverMax val="0"/>
  </c:chart>
  <c:spPr>
    <a:ln>
      <a:noFill/>
    </a:ln>
  </c:spPr>
  <c:txPr>
    <a:bodyPr/>
    <a:lstStyle/>
    <a:p>
      <a:pPr>
        <a:defRPr sz="1600">
          <a:solidFill>
            <a:schemeClr val="accent2"/>
          </a:solidFil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23582A3B-D8E7-42DF-BC83-44EA89EE0E37}" type="presOf" srcId="{2D629D79-084D-4FF9-8DF9-08F54FFF92DE}" destId="{8D88EC16-041F-468E-A4EE-B0C17C298D88}" srcOrd="0" destOrd="0" presId="urn:microsoft.com/office/officeart/2005/8/layout/cycle2"/>
    <dgm:cxn modelId="{E6A10162-6A89-43D5-8682-AF0D3AAB5C25}" type="presOf" srcId="{E43FB99E-5163-4102-8C51-726D611F747C}" destId="{F30247C7-152E-4FDC-9646-BB20CCC1E8C7}"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E2D092FB-EAF9-4474-B126-BBE1F8D70671}" srcId="{AA37C565-8227-47BE-938D-F0254EF29510}" destId="{EC9506A9-2AA9-4DAF-B71F-944126D78DFB}" srcOrd="0" destOrd="0" parTransId="{0BA01EA1-3A24-45EC-869B-EAA8917A7785}" sibTransId="{14B05B4C-02A9-45B0-B4A4-03AAD9897D5B}"/>
    <dgm:cxn modelId="{D772DB86-5BFF-47AF-8904-D6ECBBBF86ED}" type="presOf" srcId="{14B05B4C-02A9-45B0-B4A4-03AAD9897D5B}" destId="{65BBC022-844A-48BC-9988-8C6E8A767F43}" srcOrd="1"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118D518B-4E4B-4165-A5B9-7E7CDA798BAF}" srcId="{AA37C565-8227-47BE-938D-F0254EF29510}" destId="{76A1EA92-51E5-49EB-A181-D50B98697B05}" srcOrd="3" destOrd="0" parTransId="{3A80FFA8-4626-4D9F-869E-08D8049AE90B}" sibTransId="{9E4C12CE-879A-4AB8-B6B2-D13C4FC29454}"/>
    <dgm:cxn modelId="{05B9A5BF-1664-4C9E-8542-9C1EC444ABE1}" type="presOf" srcId="{3766CEFC-D74E-4FC6-B9BD-CE4F3847A8F1}" destId="{4B49315F-91DD-4CBB-BA8F-EFE63A088439}"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EAC77074-219C-4E9D-B03B-34EB7355D9F9}" type="presOf" srcId="{899BA343-E663-4062-B766-D4AB02F4C39C}" destId="{CED54BA0-F15B-4184-B79E-B8D2EC41BDAD}" srcOrd="0" destOrd="0" presId="urn:microsoft.com/office/officeart/2005/8/layout/cycle2"/>
    <dgm:cxn modelId="{7DF2C450-192B-4136-A13A-6FBD17889032}" type="presOf" srcId="{AA37C565-8227-47BE-938D-F0254EF29510}" destId="{357AEA59-21F0-45F8-A04A-C6A6C8AF2562}"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8163C8CA-F246-4C85-AFE7-9A9E3B2E6704}" type="presOf" srcId="{EC9506A9-2AA9-4DAF-B71F-944126D78DFB}" destId="{74011F2E-B577-4A88-8DEF-7DD3C944D4FD}" srcOrd="0" destOrd="0" presId="urn:microsoft.com/office/officeart/2005/8/layout/cycle2"/>
    <dgm:cxn modelId="{70E3849B-AF2D-411D-80DA-4038D860F3E8}" type="presOf" srcId="{899BA343-E663-4062-B766-D4AB02F4C39C}" destId="{DB7A3A1A-810F-4459-AD3E-971F11602EE1}" srcOrd="1"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98C2-8CEC-47C2-9554-9042896F2F96}">
      <dsp:nvSpPr>
        <dsp:cNvPr id="0" name=""/>
        <dsp:cNvSpPr/>
      </dsp:nvSpPr>
      <dsp:spPr>
        <a:xfrm>
          <a:off x="0" y="2274550"/>
          <a:ext cx="2019596" cy="633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Consecuencias</a:t>
          </a:r>
          <a:endParaRPr lang="es-PE" sz="1800" kern="1200" dirty="0"/>
        </a:p>
      </dsp:txBody>
      <dsp:txXfrm>
        <a:off x="30930" y="2305480"/>
        <a:ext cx="1957736" cy="571743"/>
      </dsp:txXfrm>
    </dsp:sp>
    <dsp:sp modelId="{F80B7C8B-9F98-40C1-BE1E-563A34C311EF}">
      <dsp:nvSpPr>
        <dsp:cNvPr id="0" name=""/>
        <dsp:cNvSpPr/>
      </dsp:nvSpPr>
      <dsp:spPr>
        <a:xfrm rot="16863265">
          <a:off x="1094821" y="1460828"/>
          <a:ext cx="2288314" cy="15190"/>
        </a:xfrm>
        <a:custGeom>
          <a:avLst/>
          <a:gdLst/>
          <a:ahLst/>
          <a:cxnLst/>
          <a:rect l="0" t="0" r="0" b="0"/>
          <a:pathLst>
            <a:path>
              <a:moveTo>
                <a:pt x="0" y="7595"/>
              </a:moveTo>
              <a:lnTo>
                <a:pt x="2288314"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PE" sz="800" kern="1200"/>
        </a:p>
      </dsp:txBody>
      <dsp:txXfrm>
        <a:off x="2181770" y="1411216"/>
        <a:ext cx="114415" cy="114415"/>
      </dsp:txXfrm>
    </dsp:sp>
    <dsp:sp modelId="{64258869-8980-4832-8BAE-D18F18F02196}">
      <dsp:nvSpPr>
        <dsp:cNvPr id="0" name=""/>
        <dsp:cNvSpPr/>
      </dsp:nvSpPr>
      <dsp:spPr>
        <a:xfrm>
          <a:off x="2458360" y="398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Incrementa el tiempo de entrega</a:t>
          </a:r>
          <a:endParaRPr lang="es-PE" sz="1800" kern="1200" dirty="0"/>
        </a:p>
      </dsp:txBody>
      <dsp:txXfrm>
        <a:off x="2491702" y="37331"/>
        <a:ext cx="3389320" cy="616329"/>
      </dsp:txXfrm>
    </dsp:sp>
    <dsp:sp modelId="{B598223F-CE67-4D08-8E0D-9102BC871E46}">
      <dsp:nvSpPr>
        <dsp:cNvPr id="0" name=""/>
        <dsp:cNvSpPr/>
      </dsp:nvSpPr>
      <dsp:spPr>
        <a:xfrm rot="17172518">
          <a:off x="1453045" y="1829063"/>
          <a:ext cx="1571866" cy="15190"/>
        </a:xfrm>
        <a:custGeom>
          <a:avLst/>
          <a:gdLst/>
          <a:ahLst/>
          <a:cxnLst/>
          <a:rect l="0" t="0" r="0" b="0"/>
          <a:pathLst>
            <a:path>
              <a:moveTo>
                <a:pt x="0" y="7595"/>
              </a:moveTo>
              <a:lnTo>
                <a:pt x="157186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199681" y="1797361"/>
        <a:ext cx="78593" cy="78593"/>
      </dsp:txXfrm>
    </dsp:sp>
    <dsp:sp modelId="{9E617168-234B-4300-AA51-C052E9E0D32C}">
      <dsp:nvSpPr>
        <dsp:cNvPr id="0" name=""/>
        <dsp:cNvSpPr/>
      </dsp:nvSpPr>
      <dsp:spPr>
        <a:xfrm>
          <a:off x="2458360" y="740457"/>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Numero significativo de defectos</a:t>
          </a:r>
          <a:endParaRPr lang="es-PE" sz="1800" kern="1200" dirty="0"/>
        </a:p>
      </dsp:txBody>
      <dsp:txXfrm>
        <a:off x="2491702" y="773799"/>
        <a:ext cx="3389320" cy="616329"/>
      </dsp:txXfrm>
    </dsp:sp>
    <dsp:sp modelId="{CBC9AEE0-8A55-4722-8DDF-B824DA5404BF}">
      <dsp:nvSpPr>
        <dsp:cNvPr id="0" name=""/>
        <dsp:cNvSpPr/>
      </dsp:nvSpPr>
      <dsp:spPr>
        <a:xfrm rot="17974942">
          <a:off x="1794591" y="2197297"/>
          <a:ext cx="888773" cy="15190"/>
        </a:xfrm>
        <a:custGeom>
          <a:avLst/>
          <a:gdLst/>
          <a:ahLst/>
          <a:cxnLst/>
          <a:rect l="0" t="0" r="0" b="0"/>
          <a:pathLst>
            <a:path>
              <a:moveTo>
                <a:pt x="0" y="7595"/>
              </a:moveTo>
              <a:lnTo>
                <a:pt x="888773"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6759" y="2182673"/>
        <a:ext cx="44438" cy="44438"/>
      </dsp:txXfrm>
    </dsp:sp>
    <dsp:sp modelId="{B3F3B851-D447-452C-A3C9-5DFFBFC428C6}">
      <dsp:nvSpPr>
        <dsp:cNvPr id="0" name=""/>
        <dsp:cNvSpPr/>
      </dsp:nvSpPr>
      <dsp:spPr>
        <a:xfrm>
          <a:off x="2458360" y="1476926"/>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Aumento en los costos de desarrollo y soporte</a:t>
          </a:r>
          <a:endParaRPr lang="es-PE" sz="1800" kern="1200" dirty="0"/>
        </a:p>
      </dsp:txBody>
      <dsp:txXfrm>
        <a:off x="2491702" y="1510268"/>
        <a:ext cx="3389320" cy="616329"/>
      </dsp:txXfrm>
    </dsp:sp>
    <dsp:sp modelId="{FEFD24AE-E834-4A77-8CFE-673B3BFB5596}">
      <dsp:nvSpPr>
        <dsp:cNvPr id="0" name=""/>
        <dsp:cNvSpPr/>
      </dsp:nvSpPr>
      <dsp:spPr>
        <a:xfrm rot="21315064">
          <a:off x="2018840" y="2565531"/>
          <a:ext cx="440275" cy="15190"/>
        </a:xfrm>
        <a:custGeom>
          <a:avLst/>
          <a:gdLst/>
          <a:ahLst/>
          <a:cxnLst/>
          <a:rect l="0" t="0" r="0" b="0"/>
          <a:pathLst>
            <a:path>
              <a:moveTo>
                <a:pt x="0" y="7595"/>
              </a:moveTo>
              <a:lnTo>
                <a:pt x="440275"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27971" y="2562119"/>
        <a:ext cx="22013" cy="22013"/>
      </dsp:txXfrm>
    </dsp:sp>
    <dsp:sp modelId="{2173DF31-CE53-4D73-9B66-DE062CFE4340}">
      <dsp:nvSpPr>
        <dsp:cNvPr id="0" name=""/>
        <dsp:cNvSpPr/>
      </dsp:nvSpPr>
      <dsp:spPr>
        <a:xfrm>
          <a:off x="2458360" y="2213394"/>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predictibilidad</a:t>
          </a:r>
          <a:endParaRPr lang="es-PE" sz="1800" kern="1200" dirty="0"/>
        </a:p>
      </dsp:txBody>
      <dsp:txXfrm>
        <a:off x="2491702" y="2246736"/>
        <a:ext cx="3389320" cy="616329"/>
      </dsp:txXfrm>
    </dsp:sp>
    <dsp:sp modelId="{2CA65C8B-2765-4151-B300-B15DF06DC1A7}">
      <dsp:nvSpPr>
        <dsp:cNvPr id="0" name=""/>
        <dsp:cNvSpPr/>
      </dsp:nvSpPr>
      <dsp:spPr>
        <a:xfrm rot="3475255">
          <a:off x="1825898" y="2933765"/>
          <a:ext cx="826159" cy="15190"/>
        </a:xfrm>
        <a:custGeom>
          <a:avLst/>
          <a:gdLst/>
          <a:ahLst/>
          <a:cxnLst/>
          <a:rect l="0" t="0" r="0" b="0"/>
          <a:pathLst>
            <a:path>
              <a:moveTo>
                <a:pt x="0" y="7595"/>
              </a:moveTo>
              <a:lnTo>
                <a:pt x="826159"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8324" y="2920707"/>
        <a:ext cx="41307" cy="41307"/>
      </dsp:txXfrm>
    </dsp:sp>
    <dsp:sp modelId="{2815EDDE-8131-4DF4-85BE-A4D59F32E04A}">
      <dsp:nvSpPr>
        <dsp:cNvPr id="0" name=""/>
        <dsp:cNvSpPr/>
      </dsp:nvSpPr>
      <dsp:spPr>
        <a:xfrm>
          <a:off x="2458360" y="2949863"/>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Frustración</a:t>
          </a:r>
          <a:endParaRPr lang="es-PE" sz="1800" kern="1200" dirty="0"/>
        </a:p>
      </dsp:txBody>
      <dsp:txXfrm>
        <a:off x="2491702" y="2983205"/>
        <a:ext cx="3389320" cy="616329"/>
      </dsp:txXfrm>
    </dsp:sp>
    <dsp:sp modelId="{EF3EC9CA-936D-4EA3-BDB6-A4C81F680D94}">
      <dsp:nvSpPr>
        <dsp:cNvPr id="0" name=""/>
        <dsp:cNvSpPr/>
      </dsp:nvSpPr>
      <dsp:spPr>
        <a:xfrm rot="4380905">
          <a:off x="1487977" y="3302000"/>
          <a:ext cx="1502001" cy="15190"/>
        </a:xfrm>
        <a:custGeom>
          <a:avLst/>
          <a:gdLst/>
          <a:ahLst/>
          <a:cxnLst/>
          <a:rect l="0" t="0" r="0" b="0"/>
          <a:pathLst>
            <a:path>
              <a:moveTo>
                <a:pt x="0" y="7595"/>
              </a:moveTo>
              <a:lnTo>
                <a:pt x="1502001"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01428" y="3272045"/>
        <a:ext cx="75100" cy="75100"/>
      </dsp:txXfrm>
    </dsp:sp>
    <dsp:sp modelId="{DCA9C033-7952-4E23-B961-027E3C2241D9}">
      <dsp:nvSpPr>
        <dsp:cNvPr id="0" name=""/>
        <dsp:cNvSpPr/>
      </dsp:nvSpPr>
      <dsp:spPr>
        <a:xfrm>
          <a:off x="2458360" y="3686332"/>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satisfacción </a:t>
          </a:r>
          <a:br>
            <a:rPr lang="es-PE" sz="1800" kern="1200" dirty="0" smtClean="0"/>
          </a:br>
          <a:r>
            <a:rPr lang="es-PE" sz="1800" kern="1200" dirty="0" smtClean="0"/>
            <a:t>del cliente</a:t>
          </a:r>
          <a:endParaRPr lang="es-PE" sz="1800" kern="1200" dirty="0"/>
        </a:p>
      </dsp:txBody>
      <dsp:txXfrm>
        <a:off x="2491702" y="3719674"/>
        <a:ext cx="3389320" cy="616329"/>
      </dsp:txXfrm>
    </dsp:sp>
    <dsp:sp modelId="{3631F616-4890-4F59-BAD1-2C4CFE210A55}">
      <dsp:nvSpPr>
        <dsp:cNvPr id="0" name=""/>
        <dsp:cNvSpPr/>
      </dsp:nvSpPr>
      <dsp:spPr>
        <a:xfrm rot="4717422">
          <a:off x="1126785" y="3674098"/>
          <a:ext cx="2224386" cy="15190"/>
        </a:xfrm>
        <a:custGeom>
          <a:avLst/>
          <a:gdLst/>
          <a:ahLst/>
          <a:cxnLst/>
          <a:rect l="0" t="0" r="0" b="0"/>
          <a:pathLst>
            <a:path>
              <a:moveTo>
                <a:pt x="0" y="7595"/>
              </a:moveTo>
              <a:lnTo>
                <a:pt x="222438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PE" sz="700" kern="1200"/>
        </a:p>
      </dsp:txBody>
      <dsp:txXfrm>
        <a:off x="2183368" y="3626084"/>
        <a:ext cx="111219" cy="111219"/>
      </dsp:txXfrm>
    </dsp:sp>
    <dsp:sp modelId="{8B587683-4516-4C9D-B410-02397E1AB512}">
      <dsp:nvSpPr>
        <dsp:cNvPr id="0" name=""/>
        <dsp:cNvSpPr/>
      </dsp:nvSpPr>
      <dsp:spPr>
        <a:xfrm>
          <a:off x="2458360" y="443052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Bajo Rendimiento</a:t>
          </a:r>
          <a:endParaRPr lang="es-PE" sz="1800" kern="1200" dirty="0"/>
        </a:p>
      </dsp:txBody>
      <dsp:txXfrm>
        <a:off x="2491702" y="4463871"/>
        <a:ext cx="3389320" cy="616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12/2/14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12/2/14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elearning.industriallogic.com/gh/submit?Action=PageAction&amp;album=trw&amp;path=recognizingSmells/technicalDebt/technicalDebtMismanagement&amp;devLanguage=Cpp"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4" Type="http://schemas.openxmlformats.org/officeDocument/2006/relationships/hyperlink" Target="http://launchingtechventures.blogspot.com/2011/03/creating-mountains-of-technical-debt-in.html"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4" Type="http://schemas.openxmlformats.org/officeDocument/2006/relationships/hyperlink" Target="http://verraes.net/2013/07/managed-technical-debt/"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4" Type="http://schemas.openxmlformats.org/officeDocument/2006/relationships/hyperlink" Target="http://compsoftplc.blogspot.com/"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4" Type="http://schemas.openxmlformats.org/officeDocument/2006/relationships/hyperlink" Target="http://zacgery.blogspot.com/2013/05/technical-debt-in-agile-world.html"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agileconsortium.blogspot.com/2011/07/scrum-hates-technical-debt.html"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informit.com/articles/article.aspx?p=1684785"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4" Type="http://schemas.openxmlformats.org/officeDocument/2006/relationships/hyperlink" Target="http://pm.stackexchange.com/questions/7954/how-do-you-manage-technical-debt" TargetMode="External"/><Relationship Id="rId5" Type="http://schemas.openxmlformats.org/officeDocument/2006/relationships/hyperlink" Target="http://www.ebizq.net/blogs/agile_enterprise/2009/11/dont-fall-in-the-alignment-trap.php" TargetMode="External"/><Relationship Id="rId6" Type="http://schemas.openxmlformats.org/officeDocument/2006/relationships/hyperlink" Target="http://www.infoq.com/articles/managing-technical-debt" TargetMode="External"/><Relationship Id="rId7" Type="http://schemas.openxmlformats.org/officeDocument/2006/relationships/hyperlink" Target="http://queue.acm.org/detail.cfm?id=2168798"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4" Type="http://schemas.openxmlformats.org/officeDocument/2006/relationships/hyperlink" Target="http://www.codovation.com/2012/06/effective-steps-to-reduce-technical-debt-an-agile-approach/"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4" Type="http://schemas.openxmlformats.org/officeDocument/2006/relationships/hyperlink" Target="http://www.sqale.org/blog/why-managers-like-the-technical-debt-concept" TargetMode="External"/><Relationship Id="rId5" Type="http://schemas.openxmlformats.org/officeDocument/2006/relationships/hyperlink" Target="http://www.ontechnicaldebt.com/blog/steve-mcconnell-on-categorizing-managing-technical-debt/"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www.infoq.com/articles/managing-technical-deb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braintrustgroup.com/2012/how-technical-debt-affects-your-velocity/"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xjm.drupalgardens.com/blog/technical-debt-drupal-8-or-when-will-it-be-ready"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4" Type="http://schemas.openxmlformats.org/officeDocument/2006/relationships/hyperlink" Target="http://www.infoq.com/news/2013/03/user-stories-technical-debt" TargetMode="External"/><Relationship Id="rId5" Type="http://schemas.openxmlformats.org/officeDocument/2006/relationships/hyperlink" Target="http://www.jrothman.com/blog/mpd/2009/10/expressing-technical-debt-as-user-stories-helps-with-roi.html"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4" Type="http://schemas.openxmlformats.org/officeDocument/2006/relationships/hyperlink" Target="http://innovationgames.com/2010/04/using-innovation-games%C2%AE-to-identify-and-prioritize-technical-debt/" TargetMode="External"/><Relationship Id="rId5" Type="http://schemas.openxmlformats.org/officeDocument/2006/relationships/hyperlink" Target="http://innovationgames.com/2010/01/using-speed-boat-for-process-improvement/"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4" Type="http://schemas.openxmlformats.org/officeDocument/2006/relationships/hyperlink" Target="http://blog.crisp.se/2013/07/12/henrikkniberg/the-solution-to-technical-debt" TargetMode="External"/><Relationship Id="rId5" Type="http://schemas.openxmlformats.org/officeDocument/2006/relationships/hyperlink" Target="http://blog.crisp.se/2012/10/25/henrikkniberg/agile-product-ownership-in-a-nutshell"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4" Type="http://schemas.openxmlformats.org/officeDocument/2006/relationships/hyperlink" Target="http://www.dzone.com/articles/definitions-done-practice"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xjm.drupalgardens.com/blog/technical-debt-drupal-8-or-when-will-it-be-read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www.codovation.com/2012/06/effective-steps-to-reduce-technical-debt-an-agile-approach/"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www.scrumalliance.org/community/articles/2008/february/reducing-the-test-automation-deficit"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jimhighsmith.com/beyond-scope-schedule-and-cost-the-agile-triangle/"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 Id="rId3" Type="http://schemas.openxmlformats.org/officeDocument/2006/relationships/hyperlink" Target="http://www.amazon.com/Agile-Project-Management-Creating-Innovative/dp/0321658396/ref=ed_oe_p"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4" Type="http://schemas.openxmlformats.org/officeDocument/2006/relationships/hyperlink" Target="http://blog.cutter.com/2009/08/10/beyond-scope-schedule-and-cost-measuring-agile-performance/" TargetMode="External"/><Relationship Id="rId5" Type="http://schemas.openxmlformats.org/officeDocument/2006/relationships/hyperlink" Target="http://theagileexecutive.com/2010/05/19/how-many-metrics-do-you-need-to-effectively-govern-the-software-process/"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4" Type="http://schemas.openxmlformats.org/officeDocument/2006/relationships/hyperlink" Target="http://blog.techdebt.org/interviews/230/interview-with-israel-gat-on-technical-debt-cutter-consortium" TargetMode="External"/><Relationship Id="rId5" Type="http://schemas.openxmlformats.org/officeDocument/2006/relationships/hyperlink" Target="http://docs.codehaus.org/display/SONAR/Technical+Debt+Plugin"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infoq.com/news/2010/03/monetizing-technical-debt" TargetMode="External"/><Relationship Id="rId4" Type="http://schemas.openxmlformats.org/officeDocument/2006/relationships/hyperlink" Target="http://theagileexecutive.com/2009/09/29/technical-debt-on-your-balance-sheet/" TargetMode="External"/><Relationship Id="rId5" Type="http://schemas.openxmlformats.org/officeDocument/2006/relationships/hyperlink" Target="http://theagileexecutive.com/2010/03/04/should-you-invest-in-this-software/" TargetMode="External"/><Relationship Id="rId6" Type="http://schemas.openxmlformats.org/officeDocument/2006/relationships/hyperlink" Target="http://theagileexecutive.com/2009/02/01/can-you-afford-the-software-you-are-developing/" TargetMode="External"/><Relationship Id="rId7" Type="http://schemas.openxmlformats.org/officeDocument/2006/relationships/hyperlink" Target="http://blog.cutter.com/2010/03/22/quantifying-the-start-afresh-option/" TargetMode="External"/><Relationship Id="rId8" Type="http://schemas.openxmlformats.org/officeDocument/2006/relationships/hyperlink" Target="http://theagileexecutive.com/2010/03/01/using-credit-limits-to-constrain-development-on-margin/" TargetMode="External"/><Relationship Id="rId9" Type="http://schemas.openxmlformats.org/officeDocument/2006/relationships/hyperlink" Target="http://blog.cutter.com/2010/05/19/three-governance-metrics/" TargetMode="External"/><Relationship Id="rId10" Type="http://schemas.openxmlformats.org/officeDocument/2006/relationships/hyperlink" Target="http://blog.cutter.com/2009/08/10/beyond-scope-schedule-and-cost-measuring-agile-performance/"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4" Type="http://schemas.openxmlformats.org/officeDocument/2006/relationships/hyperlink" Target="http://cvlive.blogspot.com/2013/07/technical-debt-drupal-development.html"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4" Type="http://schemas.openxmlformats.org/officeDocument/2006/relationships/hyperlink" Target="http://theagileexecutive.com/2010/10/06/the-real-cost-of-one-trillion-dollars-in-it-debt-part-ii-the-performance-paradox/" TargetMode="External"/><Relationship Id="rId5" Type="http://schemas.openxmlformats.org/officeDocument/2006/relationships/hyperlink" Target="http://www.cutter.com/index.html" TargetMode="External"/><Relationship Id="rId6" Type="http://schemas.openxmlformats.org/officeDocument/2006/relationships/hyperlink" Target="http://www.amazon.com/Quality-Software-Management-Systems-Thinking/dp/0932633226/ref=sr_1_fkmr0_3?ie=UTF8&amp;qid=1286123637&amp;sr=8-3-fkmr0"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a:t>
            </a:r>
            <a:r>
              <a:rPr lang="es-PE" dirty="0" smtClean="0">
                <a:hlinkClick r:id="rId3"/>
              </a:rPr>
              <a:t>ready</a:t>
            </a:r>
            <a:endParaRPr lang="es-PE" dirty="0" smtClean="0"/>
          </a:p>
          <a:p>
            <a:endParaRPr lang="es-PE" dirty="0" smtClean="0"/>
          </a:p>
          <a:p>
            <a:r>
              <a:rPr lang="es-PE" dirty="0" smtClean="0"/>
              <a:t>http://www.dhmedia.com.au/article/10-famous-drupal-websites</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6" Type="http://schemas.openxmlformats.org/officeDocument/2006/relationships/image" Target="../media/image11.emf"/><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1.wdp"/><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3832698"/>
            <a:ext cx="9144000" cy="302530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460242"/>
            <a:ext cx="7659973" cy="1463667"/>
          </a:xfrm>
        </p:spPr>
        <p:txBody>
          <a:bodyPr/>
          <a:lstStyle/>
          <a:p>
            <a:pPr algn="l"/>
            <a:r>
              <a:rPr lang="es-PE" sz="4800" dirty="0" smtClean="0">
                <a:solidFill>
                  <a:schemeClr val="tx1"/>
                </a:solidFill>
                <a:effectLst>
                  <a:outerShdw blurRad="38100" dist="38100" dir="2700000" algn="tl">
                    <a:srgbClr val="000000">
                      <a:alpha val="43137"/>
                    </a:srgbClr>
                  </a:outerShdw>
                </a:effectLst>
              </a:rPr>
              <a:t>SOFTWARE DEBT</a:t>
            </a:r>
            <a:r>
              <a:rPr lang="es-PE" dirty="0" smtClean="0">
                <a:effectLst>
                  <a:outerShdw blurRad="38100" dist="38100" dir="2700000" algn="tl">
                    <a:srgbClr val="000000">
                      <a:alpha val="43137"/>
                    </a:srgbClr>
                  </a:outerShdw>
                </a:effectLst>
              </a:rPr>
              <a:t/>
            </a:r>
            <a:br>
              <a:rPr lang="es-PE" dirty="0" smtClean="0">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QUÉ ES Y CÓMO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HOLÍSTICAMENTE</a:t>
            </a:r>
            <a:endParaRPr lang="es-PE"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Mi definición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i="1" dirty="0">
                <a:solidFill>
                  <a:schemeClr val="accent2"/>
                </a:solidFill>
              </a:rPr>
              <a:t>Obligaciones que una organización toma cuando disminuye </a:t>
            </a:r>
            <a:r>
              <a:rPr lang="es-PE" sz="2800" i="1" dirty="0" smtClean="0">
                <a:solidFill>
                  <a:schemeClr val="accent2"/>
                </a:solidFill>
              </a:rPr>
              <a:t>la </a:t>
            </a:r>
            <a:r>
              <a:rPr lang="es-PE" sz="2800" i="1" dirty="0">
                <a:solidFill>
                  <a:schemeClr val="accent2"/>
                </a:solidFill>
              </a:rPr>
              <a:t>calidad interna del producto </a:t>
            </a:r>
            <a:r>
              <a:rPr lang="es-PE" sz="2800" i="1" dirty="0" smtClean="0">
                <a:solidFill>
                  <a:schemeClr val="accent2"/>
                </a:solidFill>
              </a:rPr>
              <a:t>para lograr metas </a:t>
            </a:r>
            <a:r>
              <a:rPr lang="es-PE" sz="2800" i="1" dirty="0">
                <a:solidFill>
                  <a:schemeClr val="accent2"/>
                </a:solidFill>
              </a:rPr>
              <a:t>a corto plazo pero que son perjudiciales a largo </a:t>
            </a:r>
            <a:r>
              <a:rPr lang="es-PE" sz="2800" i="1" dirty="0" smtClean="0">
                <a:solidFill>
                  <a:schemeClr val="accent2"/>
                </a:solidFill>
              </a:rPr>
              <a:t>plazo"</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EJEMPLO DE TECHNICAL DEBT </a:t>
            </a:r>
            <a:br>
              <a:rPr lang="es-PE" b="1" dirty="0" smtClean="0">
                <a:latin typeface="Novecento wide Book" pitchFamily="50" charset="0"/>
              </a:rPr>
            </a:br>
            <a:r>
              <a:rPr lang="es-PE" sz="3600" b="1" dirty="0" smtClean="0">
                <a:solidFill>
                  <a:schemeClr val="tx1"/>
                </a:solidFill>
                <a:latin typeface="Novecento wide Book" pitchFamily="50" charset="0"/>
              </a:rPr>
              <a:t>(TERRIBLEMENTE FAMILIAR)</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TECHNICAL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CONSECUENCIAS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206227327"/>
              </p:ext>
            </p:extLst>
          </p:nvPr>
        </p:nvGraphicFramePr>
        <p:xfrm>
          <a:off x="457201"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TECHNICAL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30832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código es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Hay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El problema</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a:t>
            </a:r>
            <a:r>
              <a:rPr lang="es-PE" b="1" dirty="0" err="1" smtClean="0">
                <a:latin typeface="Novecento wide Book" pitchFamily="50" charset="0"/>
              </a:rPr>
              <a:t>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Design</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3933112" y="835375"/>
            <a:ext cx="4602747"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NÚÑEZ</a:t>
            </a:r>
            <a:r>
              <a:rPr lang="en-US" altLang="es-PE" sz="4000" b="1" dirty="0" smtClean="0">
                <a:solidFill>
                  <a:schemeClr val="accent2"/>
                </a:solidFill>
                <a:latin typeface="+mj-lt"/>
                <a:ea typeface="ヒラギノ角ゴ ProN W6" charset="0"/>
                <a:cs typeface="ヒラギノ角ゴ ProN W6" charset="0"/>
                <a:sym typeface="Lucida Grande" charset="0"/>
              </a:rPr>
              <a:t/>
            </a:r>
            <a:br>
              <a:rPr lang="en-US" altLang="es-PE" sz="4000" b="1" dirty="0" smtClean="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CONSULTANT &amp; 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74" y="1172075"/>
            <a:ext cx="2889408" cy="2889408"/>
          </a:xfrm>
          <a:prstGeom prst="rect">
            <a:avLst/>
          </a:prstGeom>
        </p:spPr>
      </p:pic>
      <p:pic>
        <p:nvPicPr>
          <p:cNvPr id="1026" name="Picture 2" descr="http://www.kleer.la/img/logos/logo-kle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692" y="226060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world-psi.org/sites/default/files/styles/medium/public/images/news/peru_flag.gif?itok=v_JkhrK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916" y="2204495"/>
            <a:ext cx="576000" cy="3979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r="13820"/>
          <a:stretch/>
        </p:blipFill>
        <p:spPr>
          <a:xfrm>
            <a:off x="708229" y="4254732"/>
            <a:ext cx="7880342" cy="1555531"/>
          </a:xfrm>
          <a:prstGeom prst="rect">
            <a:avLst/>
          </a:prstGeom>
        </p:spPr>
      </p:pic>
      <p:sp>
        <p:nvSpPr>
          <p:cNvPr id="13" name="Text Box 2"/>
          <p:cNvSpPr txBox="1">
            <a:spLocks noChangeArrowheads="1"/>
          </p:cNvSpPr>
          <p:nvPr/>
        </p:nvSpPr>
        <p:spPr bwMode="auto">
          <a:xfrm>
            <a:off x="5412733" y="3096116"/>
            <a:ext cx="3167636" cy="886147"/>
          </a:xfrm>
          <a:prstGeom prst="rect">
            <a:avLst/>
          </a:prstGeom>
          <a:noFill/>
          <a:ln w="9525">
            <a:noFill/>
            <a:round/>
            <a:headEnd/>
            <a:tailEnd/>
          </a:ln>
        </p:spPr>
        <p:txBody>
          <a:bodyPr lIns="90000" tIns="46800" rIns="90000" bIns="46800"/>
          <a:lstStyle/>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p>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14" name="Picture 13"/>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45234" y="3335298"/>
            <a:ext cx="724978" cy="724978"/>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17043" y="3112102"/>
            <a:ext cx="381000" cy="381000"/>
          </a:xfrm>
          <a:prstGeom prst="rect">
            <a:avLst/>
          </a:prstGeom>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74544" y="2937358"/>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4980365" y="5266035"/>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2346306" y="526603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452127" y="2937358"/>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sp>
        <p:nvSpPr>
          <p:cNvPr id="4" name="3 Arco"/>
          <p:cNvSpPr>
            <a:spLocks noChangeAspect="1"/>
          </p:cNvSpPr>
          <p:nvPr/>
        </p:nvSpPr>
        <p:spPr>
          <a:xfrm>
            <a:off x="3609735" y="2843073"/>
            <a:ext cx="1908000" cy="1908000"/>
          </a:xfrm>
          <a:prstGeom prst="arc">
            <a:avLst>
              <a:gd name="adj1" fmla="val 10976971"/>
              <a:gd name="adj2" fmla="val 158996"/>
            </a:avLst>
          </a:prstGeom>
          <a:ln w="412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28 Arco"/>
          <p:cNvSpPr>
            <a:spLocks noChangeAspect="1"/>
          </p:cNvSpPr>
          <p:nvPr/>
        </p:nvSpPr>
        <p:spPr>
          <a:xfrm>
            <a:off x="3602358" y="2843072"/>
            <a:ext cx="1908000" cy="1908000"/>
          </a:xfrm>
          <a:prstGeom prst="arc">
            <a:avLst>
              <a:gd name="adj1" fmla="val 263279"/>
              <a:gd name="adj2" fmla="val 10770282"/>
            </a:avLst>
          </a:prstGeom>
          <a:ln w="412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4 CuadroTexto"/>
          <p:cNvSpPr txBox="1"/>
          <p:nvPr/>
        </p:nvSpPr>
        <p:spPr>
          <a:xfrm>
            <a:off x="3766882" y="4740202"/>
            <a:ext cx="1593706" cy="461665"/>
          </a:xfrm>
          <a:prstGeom prst="rect">
            <a:avLst/>
          </a:prstGeom>
          <a:noFill/>
        </p:spPr>
        <p:txBody>
          <a:bodyPr wrap="none" rtlCol="0">
            <a:spAutoFit/>
          </a:bodyPr>
          <a:lstStyle/>
          <a:p>
            <a:r>
              <a:rPr lang="es-PE" sz="2400" dirty="0" err="1" smtClean="0">
                <a:solidFill>
                  <a:srgbClr val="00B050"/>
                </a:solidFill>
              </a:rPr>
              <a:t>Dev</a:t>
            </a:r>
            <a:r>
              <a:rPr lang="es-PE" sz="2400" dirty="0" smtClean="0">
                <a:solidFill>
                  <a:srgbClr val="00B050"/>
                </a:solidFill>
              </a:rPr>
              <a:t> </a:t>
            </a:r>
            <a:r>
              <a:rPr lang="es-PE" sz="2400" dirty="0" err="1" smtClean="0">
                <a:solidFill>
                  <a:srgbClr val="00B050"/>
                </a:solidFill>
              </a:rPr>
              <a:t>Team</a:t>
            </a:r>
            <a:endParaRPr lang="es-PE" sz="2400" dirty="0">
              <a:solidFill>
                <a:srgbClr val="00B050"/>
              </a:solidFill>
            </a:endParaRPr>
          </a:p>
        </p:txBody>
      </p:sp>
      <p:sp>
        <p:nvSpPr>
          <p:cNvPr id="37" name="36 CuadroTexto"/>
          <p:cNvSpPr txBox="1"/>
          <p:nvPr/>
        </p:nvSpPr>
        <p:spPr>
          <a:xfrm>
            <a:off x="3853056" y="2381407"/>
            <a:ext cx="1452642" cy="461665"/>
          </a:xfrm>
          <a:prstGeom prst="rect">
            <a:avLst/>
          </a:prstGeom>
          <a:noFill/>
        </p:spPr>
        <p:txBody>
          <a:bodyPr wrap="none" rtlCol="0">
            <a:spAutoFit/>
          </a:bodyPr>
          <a:lstStyle/>
          <a:p>
            <a:r>
              <a:rPr lang="es-PE" sz="2400" dirty="0" smtClean="0">
                <a:solidFill>
                  <a:srgbClr val="FF0000"/>
                </a:solidFill>
              </a:rPr>
              <a:t>Business</a:t>
            </a:r>
            <a:endParaRPr lang="es-PE" sz="2400" dirty="0">
              <a:solidFill>
                <a:srgbClr val="FF0000"/>
              </a:solidFill>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19" y="3027166"/>
            <a:ext cx="304513" cy="684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93" y="3027166"/>
            <a:ext cx="304513" cy="684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529" y="3817211"/>
            <a:ext cx="304513" cy="684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862" y="3817211"/>
            <a:ext cx="304513" cy="684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276" y="3817211"/>
            <a:ext cx="304513" cy="684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770" y="3817211"/>
            <a:ext cx="304513" cy="684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97" y="3027166"/>
            <a:ext cx="304513" cy="684000"/>
          </a:xfrm>
          <a:prstGeom prst="rect">
            <a:avLst/>
          </a:prstGeom>
        </p:spPr>
      </p:pic>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75097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 económicamente</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5447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544766" y="29995"/>
            <a:ext cx="359923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742390" y="2920995"/>
            <a:ext cx="3203986"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25630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656699" y="3934947"/>
            <a:ext cx="4242216" cy="2473377"/>
          </a:xfrm>
          <a:prstGeom prst="rect">
            <a:avLst/>
          </a:prstGeom>
        </p:spPr>
      </p:pic>
      <p:cxnSp>
        <p:nvCxnSpPr>
          <p:cNvPr id="6" name="5 Conector recto"/>
          <p:cNvCxnSpPr/>
          <p:nvPr/>
        </p:nvCxnSpPr>
        <p:spPr>
          <a:xfrm>
            <a:off x="44683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r>
              <a:rPr lang="es-PE" b="1" dirty="0" smtClean="0">
                <a:latin typeface="Novecento wide Book" pitchFamily="50" charset="0"/>
              </a:rPr>
              <a:t> &amp; Bugs</a:t>
            </a:r>
            <a:endParaRPr lang="es-PE" b="1" dirty="0">
              <a:latin typeface="Novecento wide Book" pitchFamily="50" charset="0"/>
            </a:endParaRPr>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01242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a:t>
            </a:r>
            <a:r>
              <a:rPr lang="es-PE" b="1" dirty="0" err="1" smtClean="0">
                <a:latin typeface="Novecento wide Book" pitchFamily="50" charset="0"/>
              </a:rPr>
              <a:t>drupal</a:t>
            </a:r>
            <a:r>
              <a:rPr lang="es-PE" b="1" dirty="0" smtClean="0">
                <a:latin typeface="Novecento wide Book" pitchFamily="50" charset="0"/>
              </a:rPr>
              <a:t> mide </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638379" y="1087722"/>
            <a:ext cx="2701169" cy="2739211"/>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Distribuir en cada sprint</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287999"/>
            <a:ext cx="8229600" cy="1143235"/>
          </a:xfrm>
        </p:spPr>
        <p:txBody>
          <a:bodyPr/>
          <a:lstStyle/>
          <a:p>
            <a:r>
              <a:rPr lang="es-PE" b="1" dirty="0" smtClean="0">
                <a:latin typeface="Novecento wide Book" pitchFamily="50" charset="0"/>
              </a:rPr>
              <a:t>DRUPAL</a:t>
            </a:r>
            <a:br>
              <a:rPr lang="es-PE" b="1" dirty="0" smtClean="0">
                <a:latin typeface="Novecento wide Book" pitchFamily="50" charset="0"/>
              </a:rPr>
            </a:br>
            <a:r>
              <a:rPr lang="es-PE" b="1" dirty="0" smtClean="0">
                <a:latin typeface="Novecento wide Book" pitchFamily="50" charset="0"/>
              </a:rPr>
              <a:t>RELEASE TIMELINE</a:t>
            </a:r>
            <a:endParaRPr lang="es-PE" b="1" dirty="0">
              <a:latin typeface="Novecento wide Book" pitchFamily="50" charset="0"/>
            </a:endParaRPr>
          </a:p>
        </p:txBody>
      </p:sp>
      <p:graphicFrame>
        <p:nvGraphicFramePr>
          <p:cNvPr id="8" name="1 Gráfico"/>
          <p:cNvGraphicFramePr>
            <a:graphicFrameLocks/>
          </p:cNvGraphicFramePr>
          <p:nvPr>
            <p:extLst>
              <p:ext uri="{D42A27DB-BD31-4B8C-83A1-F6EECF244321}">
                <p14:modId xmlns:p14="http://schemas.microsoft.com/office/powerpoint/2010/main" val="1833086344"/>
              </p:ext>
            </p:extLst>
          </p:nvPr>
        </p:nvGraphicFramePr>
        <p:xfrm>
          <a:off x="946470" y="2664000"/>
          <a:ext cx="6858000" cy="4353337"/>
        </p:xfrm>
        <a:graphic>
          <a:graphicData uri="http://schemas.openxmlformats.org/drawingml/2006/chart">
            <c:chart xmlns:c="http://schemas.openxmlformats.org/drawingml/2006/chart" xmlns:r="http://schemas.openxmlformats.org/officeDocument/2006/relationships" r:id="rId3"/>
          </a:graphicData>
        </a:graphic>
      </p:graphicFrame>
      <p:sp>
        <p:nvSpPr>
          <p:cNvPr id="3" name="2 Llamada rectangular"/>
          <p:cNvSpPr/>
          <p:nvPr/>
        </p:nvSpPr>
        <p:spPr>
          <a:xfrm>
            <a:off x="505314" y="301069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862445" y="241270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374950" y="241270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1883126" y="241270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2870413" y="241270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3784813"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317460" y="241270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622799" y="240698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15" name="14 Llamada rectangular"/>
          <p:cNvSpPr/>
          <p:nvPr/>
        </p:nvSpPr>
        <p:spPr>
          <a:xfrm>
            <a:off x="7226312"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V8</a:t>
            </a:r>
            <a:endParaRPr lang="es-PE" sz="1200" dirty="0"/>
          </a:p>
        </p:txBody>
      </p:sp>
      <p:sp>
        <p:nvSpPr>
          <p:cNvPr id="4" name="3 CuadroTexto"/>
          <p:cNvSpPr txBox="1"/>
          <p:nvPr/>
        </p:nvSpPr>
        <p:spPr>
          <a:xfrm>
            <a:off x="7135182" y="4582995"/>
            <a:ext cx="578259" cy="461665"/>
          </a:xfrm>
          <a:prstGeom prst="rect">
            <a:avLst/>
          </a:prstGeom>
          <a:noFill/>
        </p:spPr>
        <p:txBody>
          <a:bodyPr wrap="square" rtlCol="0">
            <a:spAutoFit/>
          </a:bodyPr>
          <a:lstStyle/>
          <a:p>
            <a:r>
              <a:rPr lang="es-PE" sz="2400" b="1" dirty="0" smtClean="0">
                <a:solidFill>
                  <a:srgbClr val="FF0000"/>
                </a:solidFill>
                <a:latin typeface="Arial" panose="020B0604020202020204" pitchFamily="34" charset="0"/>
                <a:cs typeface="Arial" panose="020B0604020202020204" pitchFamily="34" charset="0"/>
              </a:rPr>
              <a:t>¿</a:t>
            </a:r>
            <a:r>
              <a:rPr lang="es-PE" sz="2400" b="1" dirty="0" smtClean="0">
                <a:solidFill>
                  <a:srgbClr val="FF0000"/>
                </a:solidFill>
              </a:rPr>
              <a:t>?</a:t>
            </a:r>
            <a:endParaRPr lang="es-PE" sz="2400" b="1" dirty="0">
              <a:solidFill>
                <a:srgbClr val="FF0000"/>
              </a:solidFill>
            </a:endParaRPr>
          </a:p>
        </p:txBody>
      </p:sp>
      <p:sp>
        <p:nvSpPr>
          <p:cNvPr id="2" name="TextBox 1"/>
          <p:cNvSpPr txBox="1"/>
          <p:nvPr/>
        </p:nvSpPr>
        <p:spPr>
          <a:xfrm>
            <a:off x="-1763144" y="2268534"/>
            <a:ext cx="184666" cy="369332"/>
          </a:xfrm>
          <a:prstGeom prst="rect">
            <a:avLst/>
          </a:prstGeom>
          <a:noFill/>
        </p:spPr>
        <p:txBody>
          <a:bodyPr wrap="none" rtlCol="0">
            <a:spAutoFit/>
          </a:bodyPr>
          <a:lstStyle/>
          <a:p>
            <a:endParaRPr lang="es-ES" dirty="0"/>
          </a:p>
        </p:txBody>
      </p:sp>
    </p:spTree>
    <p:extLst>
      <p:ext uri="{BB962C8B-B14F-4D97-AF65-F5344CB8AC3E}">
        <p14:creationId xmlns:p14="http://schemas.microsoft.com/office/powerpoint/2010/main" val="284926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Cuantificar la deuda</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2" name="1 CuadroTexto"/>
          <p:cNvSpPr txBox="1"/>
          <p:nvPr/>
        </p:nvSpPr>
        <p:spPr>
          <a:xfrm>
            <a:off x="4571998" y="1535168"/>
            <a:ext cx="4099199" cy="2400657"/>
          </a:xfrm>
          <a:prstGeom prst="rect">
            <a:avLst/>
          </a:prstGeom>
          <a:noFill/>
        </p:spPr>
        <p:txBody>
          <a:bodyPr wrap="none" rtlCol="0">
            <a:spAutoFit/>
          </a:bodyPr>
          <a:lstStyle/>
          <a:p>
            <a:pPr>
              <a:lnSpc>
                <a:spcPct val="150000"/>
              </a:lnSpc>
            </a:pPr>
            <a:r>
              <a:rPr lang="es-PE" sz="2800" b="1" dirty="0" err="1" smtClean="0">
                <a:solidFill>
                  <a:schemeClr val="accent1"/>
                </a:solidFill>
              </a:rPr>
              <a:t>Angel</a:t>
            </a:r>
            <a:r>
              <a:rPr lang="es-PE" sz="2800" b="1" dirty="0" smtClean="0">
                <a:solidFill>
                  <a:schemeClr val="accent1"/>
                </a:solidFill>
              </a:rPr>
              <a:t> Núñez Salazar</a:t>
            </a:r>
          </a:p>
          <a:p>
            <a:pPr>
              <a:lnSpc>
                <a:spcPct val="150000"/>
              </a:lnSpc>
            </a:pPr>
            <a:r>
              <a:rPr lang="es-PE" sz="2400" dirty="0" err="1" smtClean="0">
                <a:solidFill>
                  <a:schemeClr val="accent2"/>
                </a:solidFill>
              </a:rPr>
              <a:t>angel.nunez@kleer.la</a:t>
            </a:r>
            <a:endParaRPr lang="es-PE" sz="2400" dirty="0" smtClean="0">
              <a:solidFill>
                <a:schemeClr val="accent2"/>
              </a:solidFill>
            </a:endParaRPr>
          </a:p>
          <a:p>
            <a:pPr>
              <a:lnSpc>
                <a:spcPct val="150000"/>
              </a:lnSpc>
            </a:pPr>
            <a:r>
              <a:rPr lang="es-PE" sz="2400" dirty="0" smtClean="0">
                <a:solidFill>
                  <a:schemeClr val="accent2"/>
                </a:solidFill>
              </a:rPr>
              <a:t>snahider.blogspot.com</a:t>
            </a:r>
          </a:p>
          <a:p>
            <a:pPr>
              <a:lnSpc>
                <a:spcPct val="150000"/>
              </a:lnSpc>
            </a:pPr>
            <a:r>
              <a:rPr lang="es-PE" sz="2400" dirty="0" smtClean="0">
                <a:solidFill>
                  <a:schemeClr val="accent2"/>
                </a:solidFill>
              </a:rPr>
              <a:t>@</a:t>
            </a:r>
            <a:r>
              <a:rPr lang="es-PE" sz="2400" dirty="0" err="1" smtClean="0">
                <a:solidFill>
                  <a:schemeClr val="accent2"/>
                </a:solidFill>
              </a:rPr>
              <a:t>snahider</a:t>
            </a:r>
            <a:endParaRPr lang="es-PE" sz="2400" dirty="0">
              <a:solidFill>
                <a:schemeClr val="accent2"/>
              </a:solidFill>
            </a:endParaRP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COST OF CHANGE</a:t>
            </a:r>
            <a:endParaRPr lang="es-PE" b="1" dirty="0">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063992" y="2618021"/>
            <a:ext cx="7016017" cy="1077218"/>
          </a:xfrm>
          <a:prstGeom prst="rect">
            <a:avLst/>
          </a:prstGeom>
          <a:noFill/>
        </p:spPr>
        <p:txBody>
          <a:bodyPr wrap="square" rtlCol="0">
            <a:spAutoFit/>
          </a:bodyPr>
          <a:lstStyle/>
          <a:p>
            <a:pPr algn="ctr"/>
            <a:r>
              <a:rPr lang="es-PE" sz="3200" i="1" dirty="0" smtClean="0">
                <a:solidFill>
                  <a:schemeClr val="accent2"/>
                </a:solidFill>
              </a:rPr>
              <a:t>"</a:t>
            </a:r>
            <a:r>
              <a:rPr lang="en-US" sz="3200" i="1" dirty="0" smtClean="0">
                <a:solidFill>
                  <a:schemeClr val="accent2"/>
                </a:solidFill>
              </a:rPr>
              <a:t>Technical Debt </a:t>
            </a:r>
            <a:r>
              <a:rPr lang="en-US" sz="3200" i="1" dirty="0">
                <a:solidFill>
                  <a:schemeClr val="accent2"/>
                </a:solidFill>
              </a:rPr>
              <a:t>is  everything </a:t>
            </a:r>
            <a:r>
              <a:rPr lang="en-US" sz="3200" i="1" dirty="0" smtClean="0">
                <a:solidFill>
                  <a:schemeClr val="accent2"/>
                </a:solidFill>
              </a:rPr>
              <a:t>that makes </a:t>
            </a:r>
            <a:r>
              <a:rPr lang="en-US" sz="3200" i="1" dirty="0">
                <a:solidFill>
                  <a:schemeClr val="accent2"/>
                </a:solidFill>
              </a:rPr>
              <a:t>your code harder to change</a:t>
            </a:r>
            <a:r>
              <a:rPr lang="es-PE" sz="3200" i="1" dirty="0" smtClean="0">
                <a:solidFill>
                  <a:schemeClr val="accent2"/>
                </a:solidFill>
              </a:rPr>
              <a:t>"</a:t>
            </a:r>
            <a:endParaRPr lang="es-PE" sz="3200" i="1" dirty="0">
              <a:solidFill>
                <a:schemeClr val="accent2"/>
              </a:solidFill>
            </a:endParaRPr>
          </a:p>
        </p:txBody>
      </p:sp>
      <p:sp>
        <p:nvSpPr>
          <p:cNvPr id="9" name="8 CuadroTexto"/>
          <p:cNvSpPr txBox="1"/>
          <p:nvPr/>
        </p:nvSpPr>
        <p:spPr>
          <a:xfrm>
            <a:off x="3782842" y="3957032"/>
            <a:ext cx="4943982" cy="646331"/>
          </a:xfrm>
          <a:prstGeom prst="rect">
            <a:avLst/>
          </a:prstGeom>
          <a:noFill/>
        </p:spPr>
        <p:txBody>
          <a:bodyPr wrap="none" rtlCol="0">
            <a:spAutoFit/>
          </a:bodyPr>
          <a:lstStyle/>
          <a:p>
            <a:pPr algn="ctr"/>
            <a:r>
              <a:rPr lang="en-US" b="1" dirty="0" smtClean="0">
                <a:solidFill>
                  <a:srgbClr val="FF0000"/>
                </a:solidFill>
              </a:rPr>
              <a:t>Tom </a:t>
            </a:r>
            <a:r>
              <a:rPr lang="en-US" b="1" dirty="0" err="1" smtClean="0">
                <a:solidFill>
                  <a:srgbClr val="FF0000"/>
                </a:solidFill>
              </a:rPr>
              <a:t>Poppendieck</a:t>
            </a:r>
            <a:r>
              <a:rPr lang="en-US" b="1" dirty="0" smtClean="0">
                <a:solidFill>
                  <a:srgbClr val="FF0000"/>
                </a:solidFill>
              </a:rPr>
              <a:t> </a:t>
            </a:r>
            <a:br>
              <a:rPr lang="en-US" b="1" dirty="0" smtClean="0">
                <a:solidFill>
                  <a:srgbClr val="FF0000"/>
                </a:solidFill>
              </a:rPr>
            </a:br>
            <a:r>
              <a:rPr lang="en-US" b="1" dirty="0" err="1" smtClean="0">
                <a:solidFill>
                  <a:srgbClr val="FF0000"/>
                </a:solidFill>
              </a:rPr>
              <a:t>Autor</a:t>
            </a:r>
            <a:r>
              <a:rPr lang="en-US" b="1" dirty="0" smtClean="0">
                <a:solidFill>
                  <a:srgbClr val="FF0000"/>
                </a:solidFill>
              </a:rPr>
              <a:t> de "Lean Software Development"</a:t>
            </a:r>
            <a:endParaRPr lang="es-PE" b="1" dirty="0">
              <a:solidFill>
                <a:srgbClr val="FF0000"/>
              </a:solidFill>
            </a:endParaRPr>
          </a:p>
        </p:txBody>
      </p:sp>
    </p:spTree>
    <p:extLst>
      <p:ext uri="{BB962C8B-B14F-4D97-AF65-F5344CB8AC3E}">
        <p14:creationId xmlns:p14="http://schemas.microsoft.com/office/powerpoint/2010/main" val="294680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42084</TotalTime>
  <Words>9038</Words>
  <Application>Microsoft Macintosh PowerPoint</Application>
  <PresentationFormat>On-screen Show (4:3)</PresentationFormat>
  <Paragraphs>813</Paragraphs>
  <Slides>53</Slides>
  <Notes>53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Six 4:3 Light</vt:lpstr>
      <vt:lpstr>SOFTWARE DEBT QUÉ ES Y CÓMO  GESTIONARLO HOLÍSTICAMENTE</vt:lpstr>
      <vt:lpstr>PowerPoint Presentation</vt:lpstr>
      <vt:lpstr>UN CASO REAL</vt:lpstr>
      <vt:lpstr>LA VICTIMA</vt:lpstr>
      <vt:lpstr>DRUPAL RELEASE TIMELINE</vt:lpstr>
      <vt:lpstr>EL PROBLEMA</vt:lpstr>
      <vt:lpstr>METÁFORA</vt:lpstr>
      <vt:lpstr>COST OF CHANGE</vt:lpstr>
      <vt:lpstr>DEFINICIÓN</vt:lpstr>
      <vt:lpstr>Mi definición</vt:lpstr>
      <vt:lpstr>EJEMPLO DE TECHNICAL DEBT  (TERRIBLEMENTE FAMILIAR)</vt:lpstr>
      <vt:lpstr>TECHNICAL DEBT IS BAD</vt:lpstr>
      <vt:lpstr>PowerPoint Presentation</vt:lpstr>
      <vt:lpstr>TECHNICAL DEBT IS GOOD</vt:lpstr>
      <vt:lpstr>PowerPoint Presentation</vt:lpstr>
      <vt:lpstr>ENFRENTA LA CRUDA REALIDAD</vt:lpstr>
      <vt:lpstr>PowerPoint Presentation</vt:lpstr>
      <vt:lpstr>No caigas en la trampa</vt:lpstr>
      <vt:lpstr>PowerPoint Presentation</vt:lpstr>
      <vt:lpstr>PowerPoint Presentation</vt:lpstr>
      <vt:lpstr>Involucrar y EDUCAR</vt:lpstr>
      <vt:lpstr>PowerPoint Presentation</vt:lpstr>
      <vt:lpstr>PowerPoint Presentation</vt:lpstr>
      <vt:lpstr>PowerPoint Presentation</vt:lpstr>
      <vt:lpstr>PowerPoint Presentation</vt:lpstr>
      <vt:lpstr>PowerPoint Presentation</vt:lpstr>
      <vt:lpstr>Visualizar y Medir</vt:lpstr>
      <vt:lpstr>PowerPoint Presentation</vt:lpstr>
      <vt:lpstr>PowerPoint Presentation</vt:lpstr>
      <vt:lpstr>PowerPoint Presentation</vt:lpstr>
      <vt:lpstr>PowerPoint Presentation</vt:lpstr>
      <vt:lpstr>PowerPoint Presentation</vt:lpstr>
      <vt:lpstr>SOSTENER EL RITMO  Y LA CALIDAD</vt:lpstr>
      <vt:lpstr>PowerPoint Presentation</vt:lpstr>
      <vt:lpstr>PowerPoint Presentation</vt:lpstr>
      <vt:lpstr>PowerPoint Presentation</vt:lpstr>
      <vt:lpstr>Atender y Pagar  la deuda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Incluir la calidad en la gestión del portfolio</vt:lpstr>
      <vt:lpstr>PowerPoint Presentation</vt:lpstr>
      <vt:lpstr>PowerPoint Presentation</vt:lpstr>
      <vt:lpstr>PowerPoint Presentation</vt:lpstr>
      <vt:lpstr>MÉTRICA</vt:lpstr>
      <vt:lpstr>PowerPoint Presentation</vt:lpstr>
      <vt:lpstr>PowerPoint Presentation</vt:lpstr>
      <vt:lpstr>PowerPoint Presentation</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Angel Nuñez</cp:lastModifiedBy>
  <cp:revision>2111</cp:revision>
  <dcterms:created xsi:type="dcterms:W3CDTF">2006-08-16T00:00:00Z</dcterms:created>
  <dcterms:modified xsi:type="dcterms:W3CDTF">2014-12-02T12:07:57Z</dcterms:modified>
</cp:coreProperties>
</file>